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cks.wellcomecollection.org/building-wellcome-collections-new-archival-storage-service-3f68ff21927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(maximise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Tom Crane, technology director of Digirati. I’m also one of the editors of the IIIF Specifications.</a:t>
            </a:r>
            <a:endParaRPr/>
          </a:p>
          <a:p>
            <a:pPr indent="0" lvl="0" marL="0" rtl="0" algn="l">
              <a:spcBef>
                <a:spcPts val="0"/>
              </a:spcBef>
              <a:spcAft>
                <a:spcPts val="0"/>
              </a:spcAft>
              <a:buNone/>
            </a:pPr>
            <a:r>
              <a:rPr lang="en"/>
              <a:t>Today I’m going to talk about BIG IIIF.</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bf18dbdd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bf18dbdd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some top quality Archive content. A Dixon’s catalogue from 1985.</a:t>
            </a:r>
            <a:endParaRPr/>
          </a:p>
          <a:p>
            <a:pPr indent="0" lvl="0" marL="0" rtl="0" algn="l">
              <a:spcBef>
                <a:spcPts val="0"/>
              </a:spcBef>
              <a:spcAft>
                <a:spcPts val="0"/>
              </a:spcAft>
              <a:buNone/>
            </a:pPr>
            <a:r>
              <a:rPr lang="en"/>
              <a:t>DLCS organises content into spaces - like folders - and we can turn a space into a IIIF Manifest by flicking a switch.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bf18dbdd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bf18dbdd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Isn’t that an easier way to make a manifest?</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So why don’t Wellcome just create manifests directly, bypassing all that intermediate stuff?</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bf18dbdd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bf18dbdd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Observability and instrumentation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Because there’s </a:t>
            </a:r>
            <a:r>
              <a:rPr b="1" lang="en"/>
              <a:t>loads</a:t>
            </a:r>
            <a:r>
              <a:rPr lang="en"/>
              <a:t> more going on and it would take hundreds of years like that.</a:t>
            </a:r>
            <a:endParaRPr/>
          </a:p>
          <a:p>
            <a:pPr indent="0" lvl="0" marL="0" rtl="0" algn="l">
              <a:spcBef>
                <a:spcPts val="0"/>
              </a:spcBef>
              <a:spcAft>
                <a:spcPts val="0"/>
              </a:spcAft>
              <a:buNone/>
            </a:pPr>
            <a:r>
              <a:rPr lang="en"/>
              <a:t>There is text to process - 12 billion words of it and counting.</a:t>
            </a:r>
            <a:endParaRPr/>
          </a:p>
          <a:p>
            <a:pPr indent="0" lvl="0" marL="0" rtl="0" algn="l">
              <a:spcBef>
                <a:spcPts val="0"/>
              </a:spcBef>
              <a:spcAft>
                <a:spcPts val="0"/>
              </a:spcAft>
              <a:buNone/>
            </a:pPr>
            <a:r>
              <a:rPr lang="en"/>
              <a:t>There is access control, there is structure - volumes, title pages, sections</a:t>
            </a:r>
            <a:endParaRPr/>
          </a:p>
          <a:p>
            <a:pPr indent="0" lvl="0" marL="0" rtl="0" algn="l">
              <a:spcBef>
                <a:spcPts val="0"/>
              </a:spcBef>
              <a:spcAft>
                <a:spcPts val="0"/>
              </a:spcAft>
              <a:buNone/>
            </a:pPr>
            <a:r>
              <a:rPr lang="en"/>
              <a:t>In the time I was fiddling about with the Dixon’s catalogue, 10 books might have run through this process, overnight.</a:t>
            </a:r>
            <a:endParaRPr/>
          </a:p>
          <a:p>
            <a:pPr indent="0" lvl="0" marL="0" rtl="0" algn="l">
              <a:spcBef>
                <a:spcPts val="0"/>
              </a:spcBef>
              <a:spcAft>
                <a:spcPts val="0"/>
              </a:spcAft>
              <a:buNone/>
            </a:pPr>
            <a:r>
              <a:rPr lang="en"/>
              <a:t>And all of it is observable, through dashboards.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bf18dbdd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bf18dbdd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Why do we do all this, anyway? All this IIIF stuff? And what’s this got to do with a National Collection?</a:t>
            </a:r>
            <a:br>
              <a:rPr lang="en"/>
            </a:br>
            <a:endParaRPr/>
          </a:p>
          <a:p>
            <a:pPr indent="0" lvl="0" marL="0" rtl="0" algn="l">
              <a:spcBef>
                <a:spcPts val="0"/>
              </a:spcBef>
              <a:spcAft>
                <a:spcPts val="0"/>
              </a:spcAft>
              <a:buClr>
                <a:schemeClr val="dk1"/>
              </a:buClr>
              <a:buSzPts val="1100"/>
              <a:buFont typeface="Arial"/>
              <a:buNone/>
            </a:pPr>
            <a:r>
              <a:rPr lang="en"/>
              <a:t>Mainly so the</a:t>
            </a:r>
            <a:r>
              <a:rPr lang="en"/>
              <a:t> publisher can use the material themselves</a:t>
            </a:r>
            <a:endParaRPr/>
          </a:p>
          <a:p>
            <a:pPr indent="-298450" lvl="0" marL="457200" rtl="0" algn="l">
              <a:spcBef>
                <a:spcPts val="0"/>
              </a:spcBef>
              <a:spcAft>
                <a:spcPts val="0"/>
              </a:spcAft>
              <a:buSzPts val="1100"/>
              <a:buChar char="-"/>
            </a:pPr>
            <a:r>
              <a:rPr lang="en"/>
              <a:t>Probably in one “canonical” way</a:t>
            </a:r>
            <a:endParaRPr/>
          </a:p>
          <a:p>
            <a:pPr indent="-298450" lvl="0" marL="457200" rtl="0" algn="l">
              <a:spcBef>
                <a:spcPts val="0"/>
              </a:spcBef>
              <a:spcAft>
                <a:spcPts val="0"/>
              </a:spcAft>
              <a:buSzPts val="1100"/>
              <a:buChar char="-"/>
            </a:pPr>
            <a:r>
              <a:rPr lang="en"/>
              <a:t>But then later, in more specific additional ways - it becomes content to re-use.</a:t>
            </a:r>
            <a:endParaRPr/>
          </a:p>
          <a:p>
            <a:pPr indent="0" lvl="0" marL="0" rtl="0" algn="l">
              <a:spcBef>
                <a:spcPts val="0"/>
              </a:spcBef>
              <a:spcAft>
                <a:spcPts val="0"/>
              </a:spcAft>
              <a:buClr>
                <a:schemeClr val="dk1"/>
              </a:buClr>
              <a:buSzPts val="1100"/>
              <a:buFont typeface="Arial"/>
              <a:buNone/>
            </a:pPr>
            <a:r>
              <a:rPr lang="en"/>
              <a:t>Then for other people to use it, in those same additional ways - with or without the knowledge of the publisher</a:t>
            </a:r>
            <a:endParaRPr/>
          </a:p>
          <a:p>
            <a:pPr indent="-298450" lvl="0" marL="457200" rtl="0" algn="l">
              <a:spcBef>
                <a:spcPts val="0"/>
              </a:spcBef>
              <a:spcAft>
                <a:spcPts val="0"/>
              </a:spcAft>
              <a:buSzPts val="1100"/>
              <a:buChar char="-"/>
            </a:pPr>
            <a:r>
              <a:rPr lang="en"/>
              <a:t>By making derived presentations - mashups, visualisations, creative reuse, reinterpretation</a:t>
            </a:r>
            <a:endParaRPr/>
          </a:p>
          <a:p>
            <a:pPr indent="-298450" lvl="0" marL="457200" rtl="0" algn="l">
              <a:spcBef>
                <a:spcPts val="0"/>
              </a:spcBef>
              <a:spcAft>
                <a:spcPts val="0"/>
              </a:spcAft>
              <a:buSzPts val="1100"/>
              <a:buChar char="-"/>
            </a:pPr>
            <a:r>
              <a:rPr lang="en"/>
              <a:t>Or for taking it into other IIIF-compatible software</a:t>
            </a:r>
            <a:endParaRPr/>
          </a:p>
          <a:p>
            <a:pPr indent="-298450" lvl="0" marL="457200" rtl="0" algn="l">
              <a:spcBef>
                <a:spcPts val="0"/>
              </a:spcBef>
              <a:spcAft>
                <a:spcPts val="0"/>
              </a:spcAft>
              <a:buSzPts val="1100"/>
              <a:buChar char="-"/>
            </a:pPr>
            <a:r>
              <a:rPr lang="en"/>
              <a:t>for crowdsourcing</a:t>
            </a:r>
            <a:endParaRPr/>
          </a:p>
          <a:p>
            <a:pPr indent="-298450" lvl="0" marL="457200" rtl="0" algn="l">
              <a:spcBef>
                <a:spcPts val="0"/>
              </a:spcBef>
              <a:spcAft>
                <a:spcPts val="0"/>
              </a:spcAft>
              <a:buSzPts val="1100"/>
              <a:buChar char="-"/>
            </a:pPr>
            <a:r>
              <a:rPr lang="en"/>
              <a:t>for research</a:t>
            </a:r>
            <a:endParaRPr/>
          </a:p>
          <a:p>
            <a:pPr indent="0" lvl="0" marL="0" rtl="0" algn="l">
              <a:spcBef>
                <a:spcPts val="0"/>
              </a:spcBef>
              <a:spcAft>
                <a:spcPts val="0"/>
              </a:spcAft>
              <a:buNone/>
            </a:pPr>
            <a:r>
              <a:rPr lang="en"/>
              <a:t>And perhaps, contributing to aggregators like Europeana or DPLA; other environments for Discovery and exploration</a:t>
            </a:r>
            <a:endParaRPr/>
          </a:p>
          <a:p>
            <a:pPr indent="0" lvl="0" marL="0" rtl="0" algn="l">
              <a:spcBef>
                <a:spcPts val="0"/>
              </a:spcBef>
              <a:spcAft>
                <a:spcPts val="0"/>
              </a:spcAft>
              <a:buNone/>
            </a:pPr>
            <a:r>
              <a:rPr lang="en"/>
              <a:t>And perhaps, a </a:t>
            </a:r>
            <a:r>
              <a:rPr b="1" lang="en"/>
              <a:t>National Collection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end result of this is a </a:t>
            </a:r>
            <a:r>
              <a:rPr lang="en"/>
              <a:t>whole</a:t>
            </a:r>
            <a:r>
              <a:rPr lang="en"/>
              <a:t> set of linked text and annotation resources, and APIs on top of them, incorporating machine-readable information from multiple sources such as Wellcome’s Catalogue API, and digitisation information from METS files. This allows external consumption of Wellcome IIIF. Here’s one example of aggregation - OpenTexts, by the National Library of Scotland -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be9ac778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be9ac778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OpenTexts harvests things that have text associated with them. Many Wellcome manifests fall into this category.</a:t>
            </a:r>
            <a:endParaRPr/>
          </a:p>
          <a:p>
            <a:pPr indent="0" lvl="0" marL="0" rtl="0" algn="l">
              <a:spcBef>
                <a:spcPts val="0"/>
              </a:spcBef>
              <a:spcAft>
                <a:spcPts val="0"/>
              </a:spcAft>
              <a:buNone/>
            </a:pPr>
            <a:r>
              <a:rPr lang="en"/>
              <a:t>If I want to find cocktail recipes, I’m not limited to only searching Wellcome’s things: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be9ac778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be9ac778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results from many places here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be9ac7784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be9ac778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Wellcome one takes me to wellcome collection - where I can do further text searching using the IIIF Search API provided by the Digital Delivery Service we saw earlier.</a:t>
            </a:r>
            <a:endParaRPr/>
          </a:p>
          <a:p>
            <a:pPr indent="0" lvl="0" marL="0" rtl="0" algn="l">
              <a:spcBef>
                <a:spcPts val="0"/>
              </a:spcBef>
              <a:spcAft>
                <a:spcPts val="0"/>
              </a:spcAft>
              <a:buNone/>
            </a:pPr>
            <a:r>
              <a:rPr lang="en"/>
              <a:t>OpenTexts is really meant to get you access to the text and optionally the publisher’s context for the text (like this page), rather than provide a rich exploration and engagement interface of its own.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bf18dbdd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bf18dbdd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does this all mean for a digital National Collection?</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Assumption: IIIF is the means by which National Collection objects are distributed to user interfaces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Which means contributors have to provide it</a:t>
            </a:r>
            <a:endParaRPr/>
          </a:p>
          <a:p>
            <a:pPr indent="0" lvl="0" marL="0" rtl="0" algn="l">
              <a:spcBef>
                <a:spcPts val="0"/>
              </a:spcBef>
              <a:spcAft>
                <a:spcPts val="0"/>
              </a:spcAft>
              <a:buClr>
                <a:schemeClr val="dk1"/>
              </a:buClr>
              <a:buSzPts val="1100"/>
              <a:buFont typeface="Arial"/>
              <a:buNone/>
            </a:pPr>
            <a:r>
              <a:rPr lang="en"/>
              <a:t>Some of this activity HAS to be specific to the publisher - it’s their stuff, they have to arrange and describe it, link it to sensible descriptive metadata</a:t>
            </a:r>
            <a:endParaRPr/>
          </a:p>
          <a:p>
            <a:pPr indent="0" lvl="0" marL="0" rtl="0" algn="l">
              <a:spcBef>
                <a:spcPts val="0"/>
              </a:spcBef>
              <a:spcAft>
                <a:spcPts val="0"/>
              </a:spcAft>
              <a:buClr>
                <a:schemeClr val="dk1"/>
              </a:buClr>
              <a:buSzPts val="1100"/>
              <a:buFont typeface="Arial"/>
              <a:buNone/>
            </a:pPr>
            <a:r>
              <a:rPr lang="en"/>
              <a:t>Some of it can use common tools, services, platforms, libraries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bf18dbdd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bf18dbdd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Big IIIF costs money</a:t>
            </a:r>
            <a:br>
              <a:rPr lang="en"/>
            </a:br>
            <a:br>
              <a:rPr lang="en"/>
            </a:br>
            <a:r>
              <a:rPr lang="en"/>
              <a:t>Institutions that have large digital workflows already can add IIIF creation to those workflows.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People with a handful of objects can create manifests by hand, host them on GitHub.</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What’s the answer for orgs with 50,000 things?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bf18dbdd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bf18dbdd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IIIF is only an answer to part of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lot more to this than IIIF; on its own it only provides one part of what TANC needs. For the bit it can do, I think it’s the right choice - but there’s much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Deep-zoom is nice, but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8ce1a853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8ce1a853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Most Manifests are built by machines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In the last webinar, I used this slide to illustrate what I </a:t>
            </a:r>
            <a:r>
              <a:rPr b="1" lang="en"/>
              <a:t>wasn’t </a:t>
            </a:r>
            <a:r>
              <a:rPr lang="en"/>
              <a:t>going to talk about - large scale IIIF production. I then went on to explore ways of making ad hoc, hand crafted manifests.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in this webinar, we will have a very brief look at industrial IIIF production.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 existence of the IIIF standard means that we can see quite a few convergent solutions in this space.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bf18dbdd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bf18dbdd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IIIF Manifests is more important that having IIIF deep-zoom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Wikipedia commons, Flickr and others are fine with a selection of different sized full images, rather than deep zoom. It’s the IIIF Manifest, that carries these images, that’s the key to </a:t>
            </a:r>
            <a:r>
              <a:rPr lang="en"/>
              <a:t>interoperability</a:t>
            </a:r>
            <a:r>
              <a:rPr lang="en"/>
              <a:t> and all those reuse scenarios, not the deep zooming.</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bf18dbdd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bf18dbdd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if everyone is publishing manifests, that’s</a:t>
            </a:r>
            <a:r>
              <a:rPr lang="en"/>
              <a:t> no good if a National Collection has no means of discovering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museum, library and gallery in the country could have rich IIIF representations of all their things, but how would they get into a National Collection and how would it stay up-to-date? Hint… look at the IIIF Change Discovery API.</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bf18dbdd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bf18dbdd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if </a:t>
            </a:r>
            <a:r>
              <a:rPr lang="en"/>
              <a:t>A National Collection can learn about all the things and stay in sync with all those contributors, it can’t do much with those Manifests without a scheme to organise them by.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IIIF Manifests have no descriptive semantics, but they can point at one or more pieces of descriptive metadata. Harvest a manifest, and you can follow the links to descriptive metadata. A National Collection will need to pick a lightweight metadata scheme (or small family of schemes) that is easy for </a:t>
            </a:r>
            <a:r>
              <a:rPr lang="en"/>
              <a:t>contributors</a:t>
            </a:r>
            <a:r>
              <a:rPr lang="en"/>
              <a:t> to produce, to map their own schemes onto. The difficulty of agreeing what this is - social, political at least as much as technical - should not be underestimated.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not talking about a heavyweight complex taxonomy here. I think that a National Collection should be open to knowledge reorganisation by its users and derived systems - but it still needs </a:t>
            </a:r>
            <a:r>
              <a:rPr i="1" lang="en"/>
              <a:t>something</a:t>
            </a:r>
            <a:r>
              <a:rPr lang="en"/>
              <a:t> to underpin it, and people don’t yet publish the cultural heritage equivalent of schema.org.</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bf18dbdd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bf18dbdd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even then… i</a:t>
            </a:r>
            <a:r>
              <a:rPr lang="en"/>
              <a:t>t’s no good to humans without a lot of design work, some of which informs what that descriptive scheme, or schemes, might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Design informed by a good understanding of research and education (and entertainment) needs, but also a vision of the potential of such a significant piece of the public intellectual commons. User Research should help to steer this ship.</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8ce1a853e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8ce1a853e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be9ac77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be9ac77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it is a factory floor… here’s part of Wellcome’s.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full capacity, over a million digitised pages a month were coming out of here (these pics are pre-pandemic).</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bf18dbd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bf18dbd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era before IIIF… c. 2012</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How does this happen? It need lots of humans and lots of software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been working with Wellcome for nearly 10 years, revisiting this process every so often over that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what the first version looked like 9 years ago, pre-IIIF.</a:t>
            </a:r>
            <a:r>
              <a:rPr lang="en">
                <a:solidFill>
                  <a:schemeClr val="dk1"/>
                </a:solidFill>
              </a:rPr>
              <a:t>  I’m looking at this from the </a:t>
            </a:r>
            <a:r>
              <a:rPr b="1" lang="en">
                <a:solidFill>
                  <a:schemeClr val="dk1"/>
                </a:solidFill>
              </a:rPr>
              <a:t>Delivery</a:t>
            </a:r>
            <a:r>
              <a:rPr lang="en">
                <a:solidFill>
                  <a:schemeClr val="dk1"/>
                </a:solidFill>
              </a:rPr>
              <a:t> end, the bit we did, rather than the production end, so I’m afraid I’m glossing over the complexity and people involved on the left hand side of this diagram.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Pictures get captured, QA happens, workflow software (Goobi) manages this process, the assets get stored in a Preservation system. METS files describe the digital objects, and METS-ALTO files carry their OCRed 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Digital Delivery System turned this information into a bespoke JSON API, mixing in descriptive metadata from library and archive catalogues. The results of all this could be seen in the Wellcome Player.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bf18dbdd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bf18dbdd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IIIF came along, we added a new layer on top of the existing system, that turned it into IIIF - Manifests, but also early versions of the IIIF Search and Auth APIs.</a:t>
            </a:r>
            <a:endParaRPr/>
          </a:p>
          <a:p>
            <a:pPr indent="0" lvl="0" marL="0" rtl="0" algn="l">
              <a:spcBef>
                <a:spcPts val="0"/>
              </a:spcBef>
              <a:spcAft>
                <a:spcPts val="0"/>
              </a:spcAft>
              <a:buNone/>
            </a:pPr>
            <a:r>
              <a:rPr lang="en"/>
              <a:t>The Wellcome Player became, via the British Library, the Universal Viewer.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bf18dbdd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bf18dbdd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30 million images later, we extracted asset delivery into a cloud-based service called DLCS. The existence of the IIIF Specifications allowed us to turn this into a commodity service - it’s driven by shared API specifications, rather than Wellcome-specific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means Digital Library Cloud Services)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bf18dbdd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bf18dbdd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Wellcome replaced their Preservation system with their own, open source implementation, so we adapted the Digital Delivery System to work with that instead.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I’ve added some links to the slides about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(read about Wellcome’s storage service here) </a:t>
            </a:r>
            <a:br>
              <a:rPr lang="en"/>
            </a:br>
            <a:r>
              <a:rPr lang="en" u="sng">
                <a:solidFill>
                  <a:schemeClr val="hlink"/>
                </a:solidFill>
                <a:hlinkClick r:id="rId2"/>
              </a:rPr>
              <a:t>https://stacks.wellcomecollection.org/building-wellcome-collections-new-archival-storage-service-3f68ff21927e</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bf18dbdd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bf18dbdd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finally, the most recent piece of work was to retire all the on premise infrastructure, adapting everything to run in the cloud - overhaul it for the 2020s.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removed the archaeological layer of pre-IIIF API. The Delivery System’s internal model is now IIIF 3, not some other unnecessary abstraction layer between the METS and the internet. We still serve IIIF 2, but this is now a derivative of the IIIF 3 - it’s “back-converted”.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used Wellcome’s public Catalogue API for all descriptive metadata, removing any dependency on source catalogues.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bf18dbdd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bf18dbdd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DLCS - Asset Delivery as a commodity service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Returning to asset delivery, briefly. This is what it does: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solidFill>
                  <a:schemeClr val="dk1"/>
                </a:solidFill>
              </a:rPr>
              <a:t>Tell me about an image and I will provide a IIIF Image API service for it</a:t>
            </a:r>
            <a:endParaRPr/>
          </a:p>
          <a:p>
            <a:pPr indent="-298450" lvl="0" marL="457200" rtl="0" algn="l">
              <a:spcBef>
                <a:spcPts val="0"/>
              </a:spcBef>
              <a:spcAft>
                <a:spcPts val="0"/>
              </a:spcAft>
              <a:buSzPts val="1100"/>
              <a:buChar char="●"/>
            </a:pPr>
            <a:r>
              <a:rPr lang="en"/>
              <a:t>Tell me about an AV resource and I will provide web-friendly derivatives for it</a:t>
            </a:r>
            <a:endParaRPr/>
          </a:p>
          <a:p>
            <a:pPr indent="-298450" lvl="0" marL="457200" rtl="0" algn="l">
              <a:spcBef>
                <a:spcPts val="0"/>
              </a:spcBef>
              <a:spcAft>
                <a:spcPts val="0"/>
              </a:spcAft>
              <a:buSzPts val="1100"/>
              <a:buChar char="●"/>
            </a:pPr>
            <a:r>
              <a:rPr lang="en"/>
              <a:t>I can provide the IIIF Authentication API for all these 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can do this for other types of file too, where a derivative is not needed - like PDFs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can generate manifests from sequences of images, but I don’t go further than that into IIIF Presentation.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DLCS is designed for systems integration, but it can be used by humans too: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Helvetica Neue"/>
              <a:buChar char="●"/>
              <a:defRPr sz="1800">
                <a:solidFill>
                  <a:schemeClr val="lt2"/>
                </a:solidFill>
                <a:latin typeface="Helvetica Neue"/>
                <a:ea typeface="Helvetica Neue"/>
                <a:cs typeface="Helvetica Neue"/>
                <a:sym typeface="Helvetica Neue"/>
              </a:defRPr>
            </a:lvl1pPr>
            <a:lvl2pPr indent="-317500" lvl="1" marL="9144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2pPr>
            <a:lvl3pPr indent="-317500" lvl="2" marL="13716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3pPr>
            <a:lvl4pPr indent="-317500" lvl="3" marL="18288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4pPr>
            <a:lvl5pPr indent="-317500" lvl="4" marL="22860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5pPr>
            <a:lvl6pPr indent="-317500" lvl="5" marL="27432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6pPr>
            <a:lvl7pPr indent="-317500" lvl="6" marL="32004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7pPr>
            <a:lvl8pPr indent="-317500" lvl="7" marL="36576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8pPr>
            <a:lvl9pPr indent="-317500" lvl="8" marL="4114800">
              <a:lnSpc>
                <a:spcPct val="115000"/>
              </a:lnSpc>
              <a:spcBef>
                <a:spcPts val="0"/>
              </a:spcBef>
              <a:spcAft>
                <a:spcPts val="0"/>
              </a:spcAft>
              <a:buClr>
                <a:schemeClr val="lt2"/>
              </a:buClr>
              <a:buSzPts val="1400"/>
              <a:buFont typeface="Helvetica Neue"/>
              <a:buChar char="■"/>
              <a:defRPr>
                <a:solidFill>
                  <a:schemeClr val="lt2"/>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ultural-heritage.digirati.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4d-HcbftIt1qMhx-qV1jf29Hkn9e03E2/view"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8.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bit.ly/tanc-tc2" TargetMode="External"/><Relationship Id="rId4" Type="http://schemas.openxmlformats.org/officeDocument/2006/relationships/hyperlink" Target="https://cultural-heritage.digirati.com/" TargetMode="External"/><Relationship Id="rId5" Type="http://schemas.openxmlformats.org/officeDocument/2006/relationships/hyperlink" Target="https://twitter.com/tomofhernehill" TargetMode="External"/><Relationship Id="rId6" Type="http://schemas.openxmlformats.org/officeDocument/2006/relationships/hyperlink" Target="https://medium.com/digirati-ch/beyond-the-viewer-fragments-and-links-in-annotation-space-b3284e25f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632400"/>
            <a:ext cx="8520600" cy="17406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lang="en"/>
              <a:t>Practical applications of IIIF</a:t>
            </a:r>
            <a:br>
              <a:rPr lang="en"/>
            </a:br>
            <a:r>
              <a:rPr lang="en" sz="2033"/>
              <a:t>As a building block towards a digital National Collection</a:t>
            </a:r>
            <a:br>
              <a:rPr lang="en" sz="2433"/>
            </a:br>
            <a:r>
              <a:rPr i="1" lang="en" sz="1533"/>
              <a:t>Webinar 2, 11 June 2021</a:t>
            </a:r>
            <a:endParaRPr i="1" sz="1533"/>
          </a:p>
        </p:txBody>
      </p:sp>
      <p:sp>
        <p:nvSpPr>
          <p:cNvPr id="55" name="Google Shape;55;p13"/>
          <p:cNvSpPr txBox="1"/>
          <p:nvPr>
            <p:ph idx="1" type="subTitle"/>
          </p:nvPr>
        </p:nvSpPr>
        <p:spPr>
          <a:xfrm>
            <a:off x="311700" y="2571750"/>
            <a:ext cx="8520600" cy="2301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b="1" lang="en" sz="5352">
                <a:solidFill>
                  <a:schemeClr val="accent4"/>
                </a:solidFill>
              </a:rPr>
              <a:t>IIIF all the things</a:t>
            </a:r>
            <a:br>
              <a:rPr b="1" lang="en" sz="4261">
                <a:solidFill>
                  <a:schemeClr val="accent4"/>
                </a:solidFill>
              </a:rPr>
            </a:br>
            <a:r>
              <a:rPr b="1" i="1" lang="en" sz="2545">
                <a:solidFill>
                  <a:schemeClr val="accent4"/>
                </a:solidFill>
              </a:rPr>
              <a:t>What goes into providing IIIF for millions of items? Or even a National Collection? Tom Crane looks at large-scale IIIF implementation, with particular focus on Wellcome Collection.</a:t>
            </a:r>
            <a:br>
              <a:rPr b="1" lang="en">
                <a:solidFill>
                  <a:schemeClr val="accent4"/>
                </a:solidFill>
              </a:rPr>
            </a:br>
            <a:endParaRPr b="1">
              <a:solidFill>
                <a:schemeClr val="accent4"/>
              </a:solidFill>
            </a:endParaRPr>
          </a:p>
          <a:p>
            <a:pPr indent="0" lvl="0" marL="0" rtl="0" algn="l">
              <a:lnSpc>
                <a:spcPct val="150000"/>
              </a:lnSpc>
              <a:spcBef>
                <a:spcPts val="0"/>
              </a:spcBef>
              <a:spcAft>
                <a:spcPts val="0"/>
              </a:spcAft>
              <a:buNone/>
            </a:pPr>
            <a:r>
              <a:rPr i="1" lang="en" sz="2391"/>
              <a:t>Tom Crane</a:t>
            </a:r>
            <a:endParaRPr i="1" sz="2391"/>
          </a:p>
          <a:p>
            <a:pPr indent="0" lvl="0" marL="0" rtl="0" algn="l">
              <a:lnSpc>
                <a:spcPct val="150000"/>
              </a:lnSpc>
              <a:spcBef>
                <a:spcPts val="0"/>
              </a:spcBef>
              <a:spcAft>
                <a:spcPts val="0"/>
              </a:spcAft>
              <a:buNone/>
            </a:pPr>
            <a:r>
              <a:rPr i="1" lang="en" sz="2391"/>
              <a:t>Technology Director, Digirati</a:t>
            </a:r>
            <a:br>
              <a:rPr i="1" lang="en" sz="2391"/>
            </a:br>
            <a:r>
              <a:rPr i="1" lang="en" sz="2391" u="sng">
                <a:solidFill>
                  <a:schemeClr val="hlink"/>
                </a:solidFill>
                <a:hlinkClick r:id="rId3"/>
              </a:rPr>
              <a:t>cultural-heritage.digirati.com</a:t>
            </a:r>
            <a:r>
              <a:rPr i="1" lang="en" sz="2391"/>
              <a:t> </a:t>
            </a:r>
            <a:endParaRPr i="1" sz="2391"/>
          </a:p>
          <a:p>
            <a:pPr indent="0" lvl="0" marL="0" rtl="0" algn="l">
              <a:lnSpc>
                <a:spcPct val="150000"/>
              </a:lnSpc>
              <a:spcBef>
                <a:spcPts val="0"/>
              </a:spcBef>
              <a:spcAft>
                <a:spcPts val="0"/>
              </a:spcAft>
              <a:buNone/>
            </a:pPr>
            <a:r>
              <a:rPr i="1" lang="en" sz="2391"/>
              <a:t>@tomofhernehill</a:t>
            </a:r>
            <a:endParaRPr i="1" sz="239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Separating concerns and enabling other uses</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(Demo)</a:t>
            </a:r>
            <a:endParaRPr/>
          </a:p>
        </p:txBody>
      </p:sp>
      <p:pic>
        <p:nvPicPr>
          <p:cNvPr id="123" name="Google Shape;123;p22" title="Dixons1985.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Isn’t that an easier way to make a manifest?</a:t>
            </a:r>
            <a:endParaRPr/>
          </a:p>
        </p:txBody>
      </p:sp>
      <p:pic>
        <p:nvPicPr>
          <p:cNvPr id="129" name="Google Shape;129;p23"/>
          <p:cNvPicPr preferRelativeResize="0"/>
          <p:nvPr/>
        </p:nvPicPr>
        <p:blipFill>
          <a:blip r:embed="rId3">
            <a:alphaModFix/>
          </a:blip>
          <a:stretch>
            <a:fillRect/>
          </a:stretch>
        </p:blipFill>
        <p:spPr>
          <a:xfrm>
            <a:off x="311700" y="1152475"/>
            <a:ext cx="2363676" cy="3546400"/>
          </a:xfrm>
          <a:prstGeom prst="rect">
            <a:avLst/>
          </a:prstGeom>
          <a:noFill/>
          <a:ln>
            <a:noFill/>
          </a:ln>
        </p:spPr>
      </p:pic>
      <p:pic>
        <p:nvPicPr>
          <p:cNvPr id="130" name="Google Shape;130;p23"/>
          <p:cNvPicPr preferRelativeResize="0"/>
          <p:nvPr/>
        </p:nvPicPr>
        <p:blipFill>
          <a:blip r:embed="rId4">
            <a:alphaModFix/>
          </a:blip>
          <a:stretch>
            <a:fillRect/>
          </a:stretch>
        </p:blipFill>
        <p:spPr>
          <a:xfrm>
            <a:off x="2881025" y="1762100"/>
            <a:ext cx="3082199" cy="2327126"/>
          </a:xfrm>
          <a:prstGeom prst="rect">
            <a:avLst/>
          </a:prstGeom>
          <a:noFill/>
          <a:ln>
            <a:noFill/>
          </a:ln>
        </p:spPr>
      </p:pic>
      <p:pic>
        <p:nvPicPr>
          <p:cNvPr id="131" name="Google Shape;131;p23"/>
          <p:cNvPicPr preferRelativeResize="0"/>
          <p:nvPr/>
        </p:nvPicPr>
        <p:blipFill>
          <a:blip r:embed="rId5">
            <a:alphaModFix/>
          </a:blip>
          <a:stretch>
            <a:fillRect/>
          </a:stretch>
        </p:blipFill>
        <p:spPr>
          <a:xfrm>
            <a:off x="6168874" y="2234850"/>
            <a:ext cx="2019300" cy="127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Observability and </a:t>
            </a:r>
            <a:br>
              <a:rPr lang="en"/>
            </a:br>
            <a:r>
              <a:rPr lang="en"/>
              <a:t>instrumentation</a:t>
            </a:r>
            <a:endParaRPr/>
          </a:p>
        </p:txBody>
      </p:sp>
      <p:pic>
        <p:nvPicPr>
          <p:cNvPr id="137" name="Google Shape;137;p24"/>
          <p:cNvPicPr preferRelativeResize="0"/>
          <p:nvPr/>
        </p:nvPicPr>
        <p:blipFill>
          <a:blip r:embed="rId3">
            <a:alphaModFix/>
          </a:blip>
          <a:stretch>
            <a:fillRect/>
          </a:stretch>
        </p:blipFill>
        <p:spPr>
          <a:xfrm>
            <a:off x="3231950" y="120450"/>
            <a:ext cx="5862901" cy="49026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 all this?</a:t>
            </a:r>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Mainly for the </a:t>
            </a:r>
            <a:r>
              <a:rPr lang="en"/>
              <a:t>publisher to use the material themselves</a:t>
            </a:r>
            <a:endParaRPr/>
          </a:p>
          <a:p>
            <a:pPr indent="0" lvl="0" marL="457200" rtl="0" algn="l">
              <a:spcBef>
                <a:spcPts val="1200"/>
              </a:spcBef>
              <a:spcAft>
                <a:spcPts val="0"/>
              </a:spcAft>
              <a:buNone/>
            </a:pPr>
            <a:r>
              <a:rPr lang="en"/>
              <a:t>Probably in one “canonical” way</a:t>
            </a:r>
            <a:endParaRPr/>
          </a:p>
          <a:p>
            <a:pPr indent="0" lvl="0" marL="457200" rtl="0" algn="l">
              <a:spcBef>
                <a:spcPts val="1200"/>
              </a:spcBef>
              <a:spcAft>
                <a:spcPts val="0"/>
              </a:spcAft>
              <a:buNone/>
            </a:pPr>
            <a:r>
              <a:rPr lang="en"/>
              <a:t>But then later, in more specific additional ways</a:t>
            </a:r>
            <a:endParaRPr/>
          </a:p>
          <a:p>
            <a:pPr indent="0" lvl="0" marL="0" rtl="0" algn="l">
              <a:spcBef>
                <a:spcPts val="1200"/>
              </a:spcBef>
              <a:spcAft>
                <a:spcPts val="0"/>
              </a:spcAft>
              <a:buNone/>
            </a:pPr>
            <a:r>
              <a:rPr lang="en"/>
              <a:t>Then for other people to use it, with or without the knowledge of the publisher</a:t>
            </a:r>
            <a:endParaRPr/>
          </a:p>
          <a:p>
            <a:pPr indent="0" lvl="0" marL="457200" rtl="0" algn="l">
              <a:spcBef>
                <a:spcPts val="1200"/>
              </a:spcBef>
              <a:spcAft>
                <a:spcPts val="0"/>
              </a:spcAft>
              <a:buNone/>
            </a:pPr>
            <a:r>
              <a:rPr lang="en"/>
              <a:t>By making derived presentations - mashups, visualisations, creative reuse, reinterpretation</a:t>
            </a:r>
            <a:endParaRPr/>
          </a:p>
          <a:p>
            <a:pPr indent="0" lvl="0" marL="457200" rtl="0" algn="l">
              <a:spcBef>
                <a:spcPts val="1200"/>
              </a:spcBef>
              <a:spcAft>
                <a:spcPts val="0"/>
              </a:spcAft>
              <a:buNone/>
            </a:pPr>
            <a:r>
              <a:rPr lang="en"/>
              <a:t>Or for taking it into other IIIF-compatible software</a:t>
            </a:r>
            <a:endParaRPr/>
          </a:p>
          <a:p>
            <a:pPr indent="0" lvl="0" marL="914400" rtl="0" algn="l">
              <a:spcBef>
                <a:spcPts val="1200"/>
              </a:spcBef>
              <a:spcAft>
                <a:spcPts val="0"/>
              </a:spcAft>
              <a:buNone/>
            </a:pPr>
            <a:r>
              <a:rPr lang="en"/>
              <a:t>for crowdsourcing</a:t>
            </a:r>
            <a:endParaRPr/>
          </a:p>
          <a:p>
            <a:pPr indent="0" lvl="0" marL="914400" rtl="0" algn="l">
              <a:spcBef>
                <a:spcPts val="1200"/>
              </a:spcBef>
              <a:spcAft>
                <a:spcPts val="0"/>
              </a:spcAft>
              <a:buNone/>
            </a:pPr>
            <a:r>
              <a:rPr lang="en"/>
              <a:t>for research purposes</a:t>
            </a:r>
            <a:endParaRPr/>
          </a:p>
          <a:p>
            <a:pPr indent="0" lvl="0" marL="0" rtl="0" algn="l">
              <a:spcBef>
                <a:spcPts val="1200"/>
              </a:spcBef>
              <a:spcAft>
                <a:spcPts val="0"/>
              </a:spcAft>
              <a:buNone/>
            </a:pPr>
            <a:r>
              <a:rPr lang="en"/>
              <a:t>And perhaps, contributing to aggregators like Europeana or DPLA; other environments for Discovery and exploration</a:t>
            </a:r>
            <a:endParaRPr/>
          </a:p>
          <a:p>
            <a:pPr indent="0" lvl="0" marL="0" rtl="0" algn="l">
              <a:spcBef>
                <a:spcPts val="1200"/>
              </a:spcBef>
              <a:spcAft>
                <a:spcPts val="1200"/>
              </a:spcAft>
              <a:buNone/>
            </a:pPr>
            <a:r>
              <a:rPr lang="en"/>
              <a:t>And perhaps, a </a:t>
            </a:r>
            <a:r>
              <a:rPr b="1" lang="en">
                <a:solidFill>
                  <a:schemeClr val="dk1"/>
                </a:solidFill>
              </a:rPr>
              <a:t>National Collection</a:t>
            </a:r>
            <a:endParaRPr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939950" y="445025"/>
            <a:ext cx="4892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9" name="Google Shape;149;p26"/>
          <p:cNvSpPr txBox="1"/>
          <p:nvPr>
            <p:ph idx="1" type="body"/>
          </p:nvPr>
        </p:nvSpPr>
        <p:spPr>
          <a:xfrm>
            <a:off x="3939900" y="1152475"/>
            <a:ext cx="4892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0" name="Google Shape;150;p26"/>
          <p:cNvPicPr preferRelativeResize="0"/>
          <p:nvPr/>
        </p:nvPicPr>
        <p:blipFill>
          <a:blip r:embed="rId3">
            <a:alphaModFix/>
          </a:blip>
          <a:stretch>
            <a:fillRect/>
          </a:stretch>
        </p:blipFill>
        <p:spPr>
          <a:xfrm>
            <a:off x="2695047" y="65875"/>
            <a:ext cx="375390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2580024" y="-29950"/>
            <a:ext cx="398395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8"/>
          <p:cNvPicPr preferRelativeResize="0"/>
          <p:nvPr/>
        </p:nvPicPr>
        <p:blipFill>
          <a:blip r:embed="rId3">
            <a:alphaModFix/>
          </a:blip>
          <a:stretch>
            <a:fillRect/>
          </a:stretch>
        </p:blipFill>
        <p:spPr>
          <a:xfrm>
            <a:off x="1251543" y="41900"/>
            <a:ext cx="6640915"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this all mean for a digital National Collection?</a:t>
            </a:r>
            <a:endParaRPr/>
          </a:p>
        </p:txBody>
      </p:sp>
      <p:sp>
        <p:nvSpPr>
          <p:cNvPr id="166" name="Google Shape;16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9900"/>
                </a:solidFill>
              </a:rPr>
              <a:t>Assumption</a:t>
            </a:r>
            <a:r>
              <a:rPr lang="en"/>
              <a:t>: IIIF is the means by which National Collection objects are distributed to user interfaces</a:t>
            </a:r>
            <a:endParaRPr/>
          </a:p>
          <a:p>
            <a:pPr indent="-342900" lvl="0" marL="457200" rtl="0" algn="l">
              <a:spcBef>
                <a:spcPts val="1200"/>
              </a:spcBef>
              <a:spcAft>
                <a:spcPts val="0"/>
              </a:spcAft>
              <a:buSzPts val="1800"/>
              <a:buChar char="●"/>
            </a:pPr>
            <a:r>
              <a:rPr lang="en"/>
              <a:t>Which means contributors have to provide it</a:t>
            </a:r>
            <a:endParaRPr/>
          </a:p>
          <a:p>
            <a:pPr indent="-342900" lvl="0" marL="457200" rtl="0" algn="l">
              <a:spcBef>
                <a:spcPts val="0"/>
              </a:spcBef>
              <a:spcAft>
                <a:spcPts val="0"/>
              </a:spcAft>
              <a:buSzPts val="1800"/>
              <a:buChar char="●"/>
            </a:pPr>
            <a:r>
              <a:rPr lang="en"/>
              <a:t>Some of this activity HAS to be specific to the publisher - it’s their stuff, they have to arrange and describe it, link it to sensible descriptive metadata</a:t>
            </a:r>
            <a:endParaRPr/>
          </a:p>
          <a:p>
            <a:pPr indent="-342900" lvl="0" marL="457200" rtl="0" algn="l">
              <a:spcBef>
                <a:spcPts val="0"/>
              </a:spcBef>
              <a:spcAft>
                <a:spcPts val="0"/>
              </a:spcAft>
              <a:buSzPts val="1800"/>
              <a:buChar char="●"/>
            </a:pPr>
            <a:r>
              <a:rPr i="1" lang="en"/>
              <a:t>Some</a:t>
            </a:r>
            <a:r>
              <a:rPr lang="en"/>
              <a:t> of it can use common tools, services, platforms, libraries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IIIF costs money</a:t>
            </a:r>
            <a:endParaRPr/>
          </a:p>
        </p:txBody>
      </p:sp>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Institutions that have large digital workflows already can add bespoke and appropriate IIIF creation to those workflows. </a:t>
            </a:r>
            <a:endParaRPr sz="2200"/>
          </a:p>
          <a:p>
            <a:pPr indent="-368300" lvl="0" marL="457200" rtl="0" algn="l">
              <a:spcBef>
                <a:spcPts val="0"/>
              </a:spcBef>
              <a:spcAft>
                <a:spcPts val="0"/>
              </a:spcAft>
              <a:buSzPts val="2200"/>
              <a:buChar char="●"/>
            </a:pPr>
            <a:r>
              <a:rPr lang="en" sz="2200"/>
              <a:t>Organisations and individuals with a handful of objects can create manifests by hand, host them on GitHub.</a:t>
            </a:r>
            <a:endParaRPr sz="2200"/>
          </a:p>
          <a:p>
            <a:pPr indent="-368300" lvl="0" marL="457200" rtl="0" algn="l">
              <a:spcBef>
                <a:spcPts val="0"/>
              </a:spcBef>
              <a:spcAft>
                <a:spcPts val="0"/>
              </a:spcAft>
              <a:buSzPts val="2200"/>
              <a:buChar char="●"/>
            </a:pPr>
            <a:r>
              <a:rPr lang="en" sz="2200"/>
              <a:t>What’s the answer for orgs with a few hundred or a few tens of thousands of things?</a:t>
            </a:r>
            <a:endParaRPr sz="22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IIIF is only an answer to part of it</a:t>
            </a:r>
            <a:endParaRPr/>
          </a:p>
        </p:txBody>
      </p:sp>
      <p:sp>
        <p:nvSpPr>
          <p:cNvPr id="178" name="Google Shape;17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8775" lvl="0" marL="457200" rtl="0" algn="l">
              <a:lnSpc>
                <a:spcPct val="130000"/>
              </a:lnSpc>
              <a:spcBef>
                <a:spcPts val="0"/>
              </a:spcBef>
              <a:spcAft>
                <a:spcPts val="0"/>
              </a:spcAft>
              <a:buClr>
                <a:schemeClr val="accent2"/>
              </a:buClr>
              <a:buSzPts val="2050"/>
              <a:buChar char="●"/>
            </a:pPr>
            <a:r>
              <a:rPr lang="en" sz="2050">
                <a:solidFill>
                  <a:schemeClr val="accent2"/>
                </a:solidFill>
              </a:rPr>
              <a:t>Deep-zoom is nice, but...</a:t>
            </a:r>
            <a:endParaRPr sz="2050">
              <a:solidFill>
                <a:schemeClr val="accent2"/>
              </a:solidFill>
            </a:endParaRPr>
          </a:p>
          <a:p>
            <a:pPr indent="0" lvl="0" marL="457200" rtl="0" algn="l">
              <a:lnSpc>
                <a:spcPct val="130000"/>
              </a:lnSpc>
              <a:spcBef>
                <a:spcPts val="1200"/>
              </a:spcBef>
              <a:spcAft>
                <a:spcPts val="0"/>
              </a:spcAft>
              <a:buSzPts val="770"/>
              <a:buNone/>
            </a:pPr>
            <a:r>
              <a:t/>
            </a:r>
            <a:endParaRPr sz="2050">
              <a:solidFill>
                <a:schemeClr val="accent2"/>
              </a:solidFill>
            </a:endParaRPr>
          </a:p>
          <a:p>
            <a:pPr indent="0" lvl="0" marL="0" rtl="0" algn="l">
              <a:lnSpc>
                <a:spcPct val="95000"/>
              </a:lnSpc>
              <a:spcBef>
                <a:spcPts val="1200"/>
              </a:spcBef>
              <a:spcAft>
                <a:spcPts val="0"/>
              </a:spcAft>
              <a:buSzPts val="770"/>
              <a:buNone/>
            </a:pPr>
            <a:r>
              <a:t/>
            </a:r>
            <a:endParaRPr sz="2050"/>
          </a:p>
          <a:p>
            <a:pPr indent="0" lvl="0" marL="0" rtl="0" algn="l">
              <a:lnSpc>
                <a:spcPct val="95000"/>
              </a:lnSpc>
              <a:spcBef>
                <a:spcPts val="1200"/>
              </a:spcBef>
              <a:spcAft>
                <a:spcPts val="1200"/>
              </a:spcAft>
              <a:buSzPts val="770"/>
              <a:buNone/>
            </a:pPr>
            <a:r>
              <a:t/>
            </a:r>
            <a:endParaRPr sz="20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Most Manifests are built by machines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FFFFFF"/>
              </a:buClr>
              <a:buSzPts val="1800"/>
              <a:buChar char="●"/>
            </a:pPr>
            <a:r>
              <a:rPr lang="en">
                <a:solidFill>
                  <a:srgbClr val="FFFFFF"/>
                </a:solidFill>
              </a:rPr>
              <a:t>There are 100s of millions of digital objects represented by Manifests.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As most of these are books, there are </a:t>
            </a:r>
            <a:r>
              <a:rPr b="1" lang="en">
                <a:solidFill>
                  <a:srgbClr val="FFFFFF"/>
                </a:solidFill>
              </a:rPr>
              <a:t>billions</a:t>
            </a:r>
            <a:r>
              <a:rPr lang="en">
                <a:solidFill>
                  <a:srgbClr val="FFFFFF"/>
                </a:solidFill>
              </a:rPr>
              <a:t> of Canvases. </a:t>
            </a:r>
            <a:endParaRPr>
              <a:solidFill>
                <a:srgbClr val="FFFFFF"/>
              </a:solidFill>
            </a:endParaRPr>
          </a:p>
          <a:p>
            <a:pPr indent="0" lvl="0" marL="457200" rtl="0" algn="l">
              <a:spcBef>
                <a:spcPts val="1200"/>
              </a:spcBef>
              <a:spcAft>
                <a:spcPts val="1200"/>
              </a:spcAft>
              <a:buNone/>
            </a:pPr>
            <a:r>
              <a:t/>
            </a:r>
            <a:endParaRPr>
              <a:solidFill>
                <a:srgbClr val="FFFFFF"/>
              </a:solidFill>
            </a:endParaRPr>
          </a:p>
        </p:txBody>
      </p:sp>
      <p:pic>
        <p:nvPicPr>
          <p:cNvPr id="62" name="Google Shape;62;p14"/>
          <p:cNvPicPr preferRelativeResize="0"/>
          <p:nvPr/>
        </p:nvPicPr>
        <p:blipFill>
          <a:blip r:embed="rId3">
            <a:alphaModFix/>
          </a:blip>
          <a:stretch>
            <a:fillRect/>
          </a:stretch>
        </p:blipFill>
        <p:spPr>
          <a:xfrm>
            <a:off x="1945225" y="2030225"/>
            <a:ext cx="4912601" cy="3113275"/>
          </a:xfrm>
          <a:prstGeom prst="rect">
            <a:avLst/>
          </a:prstGeom>
          <a:noFill/>
          <a:ln>
            <a:noFill/>
          </a:ln>
        </p:spPr>
      </p:pic>
      <p:sp>
        <p:nvSpPr>
          <p:cNvPr id="63" name="Google Shape;63;p14"/>
          <p:cNvSpPr txBox="1"/>
          <p:nvPr/>
        </p:nvSpPr>
        <p:spPr>
          <a:xfrm>
            <a:off x="239050" y="2209075"/>
            <a:ext cx="1632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METS</a:t>
            </a:r>
            <a:br>
              <a:rPr lang="en">
                <a:solidFill>
                  <a:srgbClr val="F3F3F3"/>
                </a:solidFill>
                <a:latin typeface="Helvetica Neue"/>
                <a:ea typeface="Helvetica Neue"/>
                <a:cs typeface="Helvetica Neue"/>
                <a:sym typeface="Helvetica Neue"/>
              </a:rPr>
            </a:br>
            <a:r>
              <a:rPr lang="en">
                <a:solidFill>
                  <a:srgbClr val="F3F3F3"/>
                </a:solidFill>
                <a:latin typeface="Helvetica Neue"/>
                <a:ea typeface="Helvetica Neue"/>
                <a:cs typeface="Helvetica Neue"/>
                <a:sym typeface="Helvetica Neue"/>
              </a:rPr>
              <a:t>MARC</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CIDOC-CRM</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DUBLIN CORE</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Etc</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Etc</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F3F3F3"/>
                </a:solidFill>
                <a:latin typeface="Helvetica Neue"/>
                <a:ea typeface="Helvetica Neue"/>
                <a:cs typeface="Helvetica Neue"/>
                <a:sym typeface="Helvetica Neue"/>
              </a:rPr>
              <a:t>Etc</a:t>
            </a:r>
            <a:endParaRPr>
              <a:solidFill>
                <a:srgbClr val="F3F3F3"/>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F3F3F3"/>
              </a:solidFill>
              <a:latin typeface="Helvetica Neue"/>
              <a:ea typeface="Helvetica Neue"/>
              <a:cs typeface="Helvetica Neue"/>
              <a:sym typeface="Helvetica Neue"/>
            </a:endParaRPr>
          </a:p>
        </p:txBody>
      </p:sp>
      <p:pic>
        <p:nvPicPr>
          <p:cNvPr id="64" name="Google Shape;64;p14"/>
          <p:cNvPicPr preferRelativeResize="0"/>
          <p:nvPr/>
        </p:nvPicPr>
        <p:blipFill>
          <a:blip r:embed="rId4">
            <a:alphaModFix/>
          </a:blip>
          <a:stretch>
            <a:fillRect/>
          </a:stretch>
        </p:blipFill>
        <p:spPr>
          <a:xfrm>
            <a:off x="239050" y="3840600"/>
            <a:ext cx="651175" cy="651175"/>
          </a:xfrm>
          <a:prstGeom prst="rect">
            <a:avLst/>
          </a:prstGeom>
          <a:noFill/>
          <a:ln>
            <a:noFill/>
          </a:ln>
        </p:spPr>
      </p:pic>
      <p:pic>
        <p:nvPicPr>
          <p:cNvPr id="65" name="Google Shape;65;p14"/>
          <p:cNvPicPr preferRelativeResize="0"/>
          <p:nvPr/>
        </p:nvPicPr>
        <p:blipFill>
          <a:blip r:embed="rId5">
            <a:alphaModFix/>
          </a:blip>
          <a:stretch>
            <a:fillRect/>
          </a:stretch>
        </p:blipFill>
        <p:spPr>
          <a:xfrm>
            <a:off x="961475" y="3910387"/>
            <a:ext cx="511600" cy="511600"/>
          </a:xfrm>
          <a:prstGeom prst="rect">
            <a:avLst/>
          </a:prstGeom>
          <a:noFill/>
          <a:ln>
            <a:noFill/>
          </a:ln>
        </p:spPr>
      </p:pic>
      <p:pic>
        <p:nvPicPr>
          <p:cNvPr id="66" name="Google Shape;66;p14"/>
          <p:cNvPicPr preferRelativeResize="0"/>
          <p:nvPr/>
        </p:nvPicPr>
        <p:blipFill>
          <a:blip r:embed="rId6">
            <a:alphaModFix/>
          </a:blip>
          <a:stretch>
            <a:fillRect/>
          </a:stretch>
        </p:blipFill>
        <p:spPr>
          <a:xfrm>
            <a:off x="7479050" y="2950125"/>
            <a:ext cx="1167550" cy="1167550"/>
          </a:xfrm>
          <a:prstGeom prst="rect">
            <a:avLst/>
          </a:prstGeom>
          <a:noFill/>
          <a:ln>
            <a:noFill/>
          </a:ln>
        </p:spPr>
      </p:pic>
      <p:sp>
        <p:nvSpPr>
          <p:cNvPr id="67" name="Google Shape;67;p14"/>
          <p:cNvSpPr txBox="1"/>
          <p:nvPr/>
        </p:nvSpPr>
        <p:spPr>
          <a:xfrm>
            <a:off x="6910200" y="4659550"/>
            <a:ext cx="1736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50">
                <a:solidFill>
                  <a:srgbClr val="FFFFFF"/>
                </a:solidFill>
                <a:latin typeface="Roboto"/>
                <a:ea typeface="Roboto"/>
                <a:cs typeface="Roboto"/>
                <a:sym typeface="Roboto"/>
              </a:rPr>
              <a:t>National Library of Ireland</a:t>
            </a:r>
            <a:br>
              <a:rPr i="1" lang="en" sz="850">
                <a:solidFill>
                  <a:srgbClr val="FFFFFF"/>
                </a:solidFill>
                <a:latin typeface="Roboto"/>
                <a:ea typeface="Roboto"/>
                <a:cs typeface="Roboto"/>
                <a:sym typeface="Roboto"/>
              </a:rPr>
            </a:br>
            <a:r>
              <a:rPr i="1" lang="en" sz="850">
                <a:solidFill>
                  <a:srgbClr val="FFFFFF"/>
                </a:solidFill>
                <a:latin typeface="Roboto"/>
                <a:ea typeface="Roboto"/>
                <a:cs typeface="Roboto"/>
                <a:sym typeface="Roboto"/>
              </a:rPr>
              <a:t>Public Domain</a:t>
            </a:r>
            <a:endParaRPr i="1" sz="1200">
              <a:solidFill>
                <a:srgbClr val="FFFFFF"/>
              </a:solidFill>
              <a:latin typeface="Helvetica Neue"/>
              <a:ea typeface="Helvetica Neue"/>
              <a:cs typeface="Helvetica Neue"/>
              <a:sym typeface="Helvetica Neue"/>
            </a:endParaRPr>
          </a:p>
        </p:txBody>
      </p:sp>
      <p:sp>
        <p:nvSpPr>
          <p:cNvPr id="68" name="Google Shape;68;p14"/>
          <p:cNvSpPr/>
          <p:nvPr/>
        </p:nvSpPr>
        <p:spPr>
          <a:xfrm>
            <a:off x="1533150" y="3429000"/>
            <a:ext cx="717000" cy="2967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6606475" y="3438513"/>
            <a:ext cx="717000" cy="2967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IIIF is only an answer to part of it</a:t>
            </a:r>
            <a:endParaRPr/>
          </a:p>
        </p:txBody>
      </p:sp>
      <p:sp>
        <p:nvSpPr>
          <p:cNvPr id="184" name="Google Shape;18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Deep-zoom is nice,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more important that having deep-zoom, but...</a:t>
            </a:r>
            <a:endParaRPr sz="2050">
              <a:solidFill>
                <a:schemeClr val="accent2"/>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IIIF is only an answer to part of it</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Deep-zoom is nice,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more important that having deep-zoom,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no good if a National Collection has no means of discovering them, and...</a:t>
            </a:r>
            <a:endParaRPr sz="2050">
              <a:solidFill>
                <a:schemeClr val="accent2"/>
              </a:solidFill>
            </a:endParaRPr>
          </a:p>
          <a:p>
            <a:pPr indent="0" lvl="0" marL="0" rtl="0" algn="l">
              <a:spcBef>
                <a:spcPts val="1200"/>
              </a:spcBef>
              <a:spcAft>
                <a:spcPts val="0"/>
              </a:spcAft>
              <a:buNone/>
            </a:pPr>
            <a:r>
              <a:t/>
            </a:r>
            <a:endParaRPr sz="2050"/>
          </a:p>
          <a:p>
            <a:pPr indent="0" lvl="0" marL="0" rtl="0" algn="l">
              <a:spcBef>
                <a:spcPts val="1200"/>
              </a:spcBef>
              <a:spcAft>
                <a:spcPts val="1200"/>
              </a:spcAft>
              <a:buNone/>
            </a:pPr>
            <a:r>
              <a:t/>
            </a:r>
            <a:endParaRPr sz="205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IIIF is only an answer to part of it</a:t>
            </a:r>
            <a:endParaRPr/>
          </a:p>
        </p:txBody>
      </p:sp>
      <p:sp>
        <p:nvSpPr>
          <p:cNvPr id="196" name="Google Shape;196;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Deep-zoom is nice,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more important that having deep-zoom,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no good if a National Collection has no means of discovering them, and</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A National Collection can’t do much with those Manifests without a scheme to organise them by, and...</a:t>
            </a:r>
            <a:endParaRPr sz="2050">
              <a:solidFill>
                <a:schemeClr val="accent2"/>
              </a:solidFill>
            </a:endParaRPr>
          </a:p>
          <a:p>
            <a:pPr indent="0" lvl="0" marL="0" rtl="0" algn="l">
              <a:spcBef>
                <a:spcPts val="1200"/>
              </a:spcBef>
              <a:spcAft>
                <a:spcPts val="0"/>
              </a:spcAft>
              <a:buNone/>
            </a:pPr>
            <a:r>
              <a:t/>
            </a:r>
            <a:endParaRPr sz="2050"/>
          </a:p>
          <a:p>
            <a:pPr indent="0" lvl="0" marL="0" rtl="0" algn="l">
              <a:spcBef>
                <a:spcPts val="1200"/>
              </a:spcBef>
              <a:spcAft>
                <a:spcPts val="1200"/>
              </a:spcAft>
              <a:buNone/>
            </a:pPr>
            <a:r>
              <a:t/>
            </a:r>
            <a:endParaRPr sz="205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IIIF is only an answer to part of it</a:t>
            </a:r>
            <a:endParaRPr/>
          </a:p>
        </p:txBody>
      </p:sp>
      <p:sp>
        <p:nvSpPr>
          <p:cNvPr id="202" name="Google Shape;202;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Deep-zoom is nice,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more important that having deep-zoom, but</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Having Manifests is no good if a National Collection has no means of discovering them, and</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A National Collection can’t do much with those Manifests without a scheme to organise them by, and</a:t>
            </a:r>
            <a:endParaRPr sz="2050">
              <a:solidFill>
                <a:schemeClr val="accent2"/>
              </a:solidFill>
            </a:endParaRPr>
          </a:p>
          <a:p>
            <a:pPr indent="-358775" lvl="0" marL="457200" rtl="0" algn="l">
              <a:lnSpc>
                <a:spcPct val="150000"/>
              </a:lnSpc>
              <a:spcBef>
                <a:spcPts val="0"/>
              </a:spcBef>
              <a:spcAft>
                <a:spcPts val="0"/>
              </a:spcAft>
              <a:buClr>
                <a:schemeClr val="accent2"/>
              </a:buClr>
              <a:buSzPts val="2050"/>
              <a:buChar char="●"/>
            </a:pPr>
            <a:r>
              <a:rPr lang="en" sz="2050">
                <a:solidFill>
                  <a:schemeClr val="accent2"/>
                </a:solidFill>
              </a:rPr>
              <a:t>It’s no good to humans without a lot of user research and design, some of which informs what that scheme, or schemes, might be</a:t>
            </a:r>
            <a:endParaRPr sz="2050">
              <a:solidFill>
                <a:schemeClr val="accent2"/>
              </a:solidFill>
            </a:endParaRPr>
          </a:p>
          <a:p>
            <a:pPr indent="0" lvl="0" marL="0" rtl="0" algn="l">
              <a:spcBef>
                <a:spcPts val="1200"/>
              </a:spcBef>
              <a:spcAft>
                <a:spcPts val="0"/>
              </a:spcAft>
              <a:buNone/>
            </a:pPr>
            <a:r>
              <a:t/>
            </a:r>
            <a:endParaRPr sz="2050"/>
          </a:p>
          <a:p>
            <a:pPr indent="0" lvl="0" marL="0" rtl="0" algn="l">
              <a:spcBef>
                <a:spcPts val="1200"/>
              </a:spcBef>
              <a:spcAft>
                <a:spcPts val="1200"/>
              </a:spcAft>
              <a:buNone/>
            </a:pPr>
            <a:r>
              <a:t/>
            </a:r>
            <a:endParaRPr sz="20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61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9900"/>
                </a:solidFill>
              </a:rPr>
              <a:t>Thank you!</a:t>
            </a:r>
            <a:endParaRPr b="1">
              <a:solidFill>
                <a:srgbClr val="FF9900"/>
              </a:solidFill>
            </a:endParaRPr>
          </a:p>
        </p:txBody>
      </p:sp>
      <p:sp>
        <p:nvSpPr>
          <p:cNvPr id="208" name="Google Shape;208;p36"/>
          <p:cNvSpPr txBox="1"/>
          <p:nvPr/>
        </p:nvSpPr>
        <p:spPr>
          <a:xfrm>
            <a:off x="311700" y="1664525"/>
            <a:ext cx="5976000" cy="3295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91">
                <a:solidFill>
                  <a:schemeClr val="lt2"/>
                </a:solidFill>
                <a:latin typeface="Helvetica Neue"/>
                <a:ea typeface="Helvetica Neue"/>
                <a:cs typeface="Helvetica Neue"/>
                <a:sym typeface="Helvetica Neue"/>
              </a:rPr>
              <a:t>These slides: </a:t>
            </a:r>
            <a:r>
              <a:rPr b="1" lang="en" sz="2191" u="sng">
                <a:solidFill>
                  <a:schemeClr val="hlink"/>
                </a:solidFill>
                <a:latin typeface="Helvetica Neue"/>
                <a:ea typeface="Helvetica Neue"/>
                <a:cs typeface="Helvetica Neue"/>
                <a:sym typeface="Helvetica Neue"/>
                <a:hlinkClick r:id="rId3"/>
              </a:rPr>
              <a:t>bit.ly/tanc-tc2</a:t>
            </a:r>
            <a:endParaRPr sz="1591">
              <a:solidFill>
                <a:schemeClr val="lt2"/>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br>
              <a:rPr lang="en" sz="1591">
                <a:solidFill>
                  <a:schemeClr val="lt2"/>
                </a:solidFill>
                <a:latin typeface="Helvetica Neue"/>
                <a:ea typeface="Helvetica Neue"/>
                <a:cs typeface="Helvetica Neue"/>
                <a:sym typeface="Helvetica Neue"/>
              </a:rPr>
            </a:br>
            <a:endParaRPr sz="1591">
              <a:solidFill>
                <a:schemeClr val="lt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91">
                <a:solidFill>
                  <a:schemeClr val="lt2"/>
                </a:solidFill>
                <a:latin typeface="Helvetica Neue"/>
                <a:ea typeface="Helvetica Neue"/>
                <a:cs typeface="Helvetica Neue"/>
                <a:sym typeface="Helvetica Neue"/>
              </a:rPr>
              <a:t>Tom Crane</a:t>
            </a:r>
            <a:endParaRPr sz="1591">
              <a:solidFill>
                <a:schemeClr val="lt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91">
                <a:solidFill>
                  <a:schemeClr val="lt2"/>
                </a:solidFill>
                <a:latin typeface="Helvetica Neue"/>
                <a:ea typeface="Helvetica Neue"/>
                <a:cs typeface="Helvetica Neue"/>
                <a:sym typeface="Helvetica Neue"/>
              </a:rPr>
              <a:t>Technology Director, Digirati</a:t>
            </a:r>
            <a:br>
              <a:rPr lang="en" sz="1591">
                <a:solidFill>
                  <a:schemeClr val="lt2"/>
                </a:solidFill>
                <a:latin typeface="Helvetica Neue"/>
                <a:ea typeface="Helvetica Neue"/>
                <a:cs typeface="Helvetica Neue"/>
                <a:sym typeface="Helvetica Neue"/>
              </a:rPr>
            </a:br>
            <a:r>
              <a:rPr lang="en" sz="1591">
                <a:solidFill>
                  <a:schemeClr val="accent5"/>
                </a:solidFill>
                <a:uFill>
                  <a:noFill/>
                </a:uFill>
                <a:latin typeface="Helvetica Neue"/>
                <a:ea typeface="Helvetica Neue"/>
                <a:cs typeface="Helvetica Neue"/>
                <a:sym typeface="Helvetica Neue"/>
                <a:hlinkClick r:id="rId4">
                  <a:extLst>
                    <a:ext uri="{A12FA001-AC4F-418D-AE19-62706E023703}">
                      <ahyp:hlinkClr val="tx"/>
                    </a:ext>
                  </a:extLst>
                </a:hlinkClick>
              </a:rPr>
              <a:t>cultural-heritage.digirati.com</a:t>
            </a:r>
            <a:r>
              <a:rPr lang="en" sz="1591">
                <a:solidFill>
                  <a:schemeClr val="lt2"/>
                </a:solidFill>
                <a:latin typeface="Helvetica Neue"/>
                <a:ea typeface="Helvetica Neue"/>
                <a:cs typeface="Helvetica Neue"/>
                <a:sym typeface="Helvetica Neue"/>
              </a:rPr>
              <a:t> </a:t>
            </a:r>
            <a:endParaRPr sz="1591">
              <a:solidFill>
                <a:schemeClr val="lt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91">
                <a:solidFill>
                  <a:schemeClr val="hlink"/>
                </a:solidFill>
                <a:uFill>
                  <a:noFill/>
                </a:uFill>
                <a:latin typeface="Helvetica Neue"/>
                <a:ea typeface="Helvetica Neue"/>
                <a:cs typeface="Helvetica Neue"/>
                <a:sym typeface="Helvetica Neue"/>
                <a:hlinkClick r:id="rId5"/>
              </a:rPr>
              <a:t>@tomofhernehill</a:t>
            </a:r>
            <a:br>
              <a:rPr lang="en" sz="1591">
                <a:solidFill>
                  <a:schemeClr val="lt2"/>
                </a:solidFill>
                <a:latin typeface="Helvetica Neue"/>
                <a:ea typeface="Helvetica Neue"/>
                <a:cs typeface="Helvetica Neue"/>
                <a:sym typeface="Helvetica Neue"/>
              </a:rPr>
            </a:br>
            <a:endParaRPr i="1" sz="1591">
              <a:solidFill>
                <a:schemeClr val="lt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91">
                <a:solidFill>
                  <a:schemeClr val="lt2"/>
                </a:solidFill>
                <a:latin typeface="Helvetica Neue"/>
                <a:ea typeface="Helvetica Neue"/>
                <a:cs typeface="Helvetica Neue"/>
                <a:sym typeface="Helvetica Neue"/>
              </a:rPr>
              <a:t>A bit more reading on the IIIF Universe</a:t>
            </a:r>
            <a:br>
              <a:rPr lang="en" sz="1391">
                <a:solidFill>
                  <a:schemeClr val="lt2"/>
                </a:solidFill>
                <a:latin typeface="Helvetica Neue"/>
                <a:ea typeface="Helvetica Neue"/>
                <a:cs typeface="Helvetica Neue"/>
                <a:sym typeface="Helvetica Neue"/>
              </a:rPr>
            </a:br>
            <a:r>
              <a:rPr lang="en" sz="1391">
                <a:solidFill>
                  <a:schemeClr val="hlink"/>
                </a:solidFill>
                <a:uFill>
                  <a:noFill/>
                </a:uFill>
                <a:latin typeface="Helvetica Neue"/>
                <a:ea typeface="Helvetica Neue"/>
                <a:cs typeface="Helvetica Neue"/>
                <a:sym typeface="Helvetica Neue"/>
                <a:hlinkClick r:id="rId6"/>
              </a:rPr>
              <a:t>Beyond the Viewer: fragments and links in annotation space</a:t>
            </a:r>
            <a:endParaRPr sz="1391">
              <a:solidFill>
                <a:schemeClr val="lt2"/>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4371075" y="445025"/>
            <a:ext cx="4461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5" name="Google Shape;75;p15"/>
          <p:cNvSpPr txBox="1"/>
          <p:nvPr>
            <p:ph idx="1" type="body"/>
          </p:nvPr>
        </p:nvSpPr>
        <p:spPr>
          <a:xfrm>
            <a:off x="4371075" y="1152475"/>
            <a:ext cx="4461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5"/>
          <p:cNvPicPr preferRelativeResize="0"/>
          <p:nvPr/>
        </p:nvPicPr>
        <p:blipFill>
          <a:blip r:embed="rId3">
            <a:alphaModFix/>
          </a:blip>
          <a:stretch>
            <a:fillRect/>
          </a:stretch>
        </p:blipFill>
        <p:spPr>
          <a:xfrm>
            <a:off x="0" y="0"/>
            <a:ext cx="4293000" cy="5143500"/>
          </a:xfrm>
          <a:prstGeom prst="rect">
            <a:avLst/>
          </a:prstGeom>
          <a:noFill/>
          <a:ln>
            <a:noFill/>
          </a:ln>
        </p:spPr>
      </p:pic>
      <p:sp>
        <p:nvSpPr>
          <p:cNvPr id="77" name="Google Shape;77;p15"/>
          <p:cNvSpPr txBox="1"/>
          <p:nvPr/>
        </p:nvSpPr>
        <p:spPr>
          <a:xfrm>
            <a:off x="4418975" y="4820150"/>
            <a:ext cx="3449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solidFill>
                  <a:schemeClr val="dk1"/>
                </a:solidFill>
                <a:latin typeface="Helvetica Neue"/>
                <a:ea typeface="Helvetica Neue"/>
                <a:cs typeface="Helvetica Neue"/>
                <a:sym typeface="Helvetica Neue"/>
              </a:rPr>
              <a:t>Photos: Christy Henshaw</a:t>
            </a:r>
            <a:endParaRPr i="1" sz="700">
              <a:solidFill>
                <a:schemeClr val="dk1"/>
              </a:solidFill>
              <a:latin typeface="Helvetica Neue"/>
              <a:ea typeface="Helvetica Neue"/>
              <a:cs typeface="Helvetica Neue"/>
              <a:sym typeface="Helvetica Neue"/>
            </a:endParaRPr>
          </a:p>
        </p:txBody>
      </p:sp>
      <p:pic>
        <p:nvPicPr>
          <p:cNvPr id="78" name="Google Shape;78;p15"/>
          <p:cNvPicPr preferRelativeResize="0"/>
          <p:nvPr/>
        </p:nvPicPr>
        <p:blipFill>
          <a:blip r:embed="rId4">
            <a:alphaModFix/>
          </a:blip>
          <a:stretch>
            <a:fillRect/>
          </a:stretch>
        </p:blipFill>
        <p:spPr>
          <a:xfrm>
            <a:off x="4293000" y="0"/>
            <a:ext cx="4850999" cy="3292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7125" y="29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era before IIIF… c. 2012</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5" name="Google Shape;85;p16"/>
          <p:cNvPicPr preferRelativeResize="0"/>
          <p:nvPr/>
        </p:nvPicPr>
        <p:blipFill>
          <a:blip r:embed="rId3">
            <a:alphaModFix/>
          </a:blip>
          <a:stretch>
            <a:fillRect/>
          </a:stretch>
        </p:blipFill>
        <p:spPr>
          <a:xfrm>
            <a:off x="111175" y="555875"/>
            <a:ext cx="8484226" cy="450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7100" y="63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Shiny IIIF Overcoat</a:t>
            </a:r>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117475" y="768525"/>
            <a:ext cx="8850175" cy="4256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57200" y="43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DLCS - Asset Delivery as a commodity service</a:t>
            </a:r>
            <a:endParaRPr/>
          </a:p>
        </p:txBody>
      </p:sp>
      <p:pic>
        <p:nvPicPr>
          <p:cNvPr id="98" name="Google Shape;98;p18"/>
          <p:cNvPicPr preferRelativeResize="0"/>
          <p:nvPr/>
        </p:nvPicPr>
        <p:blipFill>
          <a:blip r:embed="rId3">
            <a:alphaModFix/>
          </a:blip>
          <a:stretch>
            <a:fillRect/>
          </a:stretch>
        </p:blipFill>
        <p:spPr>
          <a:xfrm>
            <a:off x="152400" y="582650"/>
            <a:ext cx="7956625" cy="45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50500" y="49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 Storage Service</a:t>
            </a:r>
            <a:endParaRPr/>
          </a:p>
        </p:txBody>
      </p:sp>
      <p:pic>
        <p:nvPicPr>
          <p:cNvPr id="104" name="Google Shape;104;p19"/>
          <p:cNvPicPr preferRelativeResize="0"/>
          <p:nvPr/>
        </p:nvPicPr>
        <p:blipFill>
          <a:blip r:embed="rId3">
            <a:alphaModFix/>
          </a:blip>
          <a:stretch>
            <a:fillRect/>
          </a:stretch>
        </p:blipFill>
        <p:spPr>
          <a:xfrm>
            <a:off x="152400" y="529075"/>
            <a:ext cx="8685650" cy="4567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90700" y="43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Cloud everything, and IIIF 3</a:t>
            </a:r>
            <a:endParaRPr/>
          </a:p>
        </p:txBody>
      </p:sp>
      <p:pic>
        <p:nvPicPr>
          <p:cNvPr id="110" name="Google Shape;110;p20"/>
          <p:cNvPicPr preferRelativeResize="0"/>
          <p:nvPr/>
        </p:nvPicPr>
        <p:blipFill>
          <a:blip r:embed="rId3">
            <a:alphaModFix/>
          </a:blip>
          <a:stretch>
            <a:fillRect/>
          </a:stretch>
        </p:blipFill>
        <p:spPr>
          <a:xfrm>
            <a:off x="152400" y="522375"/>
            <a:ext cx="8348575" cy="4547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DLCS - Asset Delivery as a commodity service</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Tell me about an image and I will provide a IIIF Image API service for it</a:t>
            </a:r>
            <a:endParaRPr sz="2100"/>
          </a:p>
          <a:p>
            <a:pPr indent="-361950" lvl="0" marL="457200" rtl="0" algn="l">
              <a:spcBef>
                <a:spcPts val="0"/>
              </a:spcBef>
              <a:spcAft>
                <a:spcPts val="0"/>
              </a:spcAft>
              <a:buSzPts val="2100"/>
              <a:buChar char="●"/>
            </a:pPr>
            <a:r>
              <a:rPr lang="en" sz="2100"/>
              <a:t>Tell me about an AV resource and I will provide web-friendly derivatives for it</a:t>
            </a:r>
            <a:endParaRPr sz="2100"/>
          </a:p>
          <a:p>
            <a:pPr indent="-361950" lvl="0" marL="457200" rtl="0" algn="l">
              <a:spcBef>
                <a:spcPts val="0"/>
              </a:spcBef>
              <a:spcAft>
                <a:spcPts val="0"/>
              </a:spcAft>
              <a:buSzPts val="2100"/>
              <a:buChar char="●"/>
            </a:pPr>
            <a:r>
              <a:rPr lang="en" sz="2100"/>
              <a:t>I can provide the IIIF Authentication API for all these resources</a:t>
            </a:r>
            <a:endParaRPr sz="2100"/>
          </a:p>
          <a:p>
            <a:pPr indent="-361950" lvl="0" marL="457200" rtl="0" algn="l">
              <a:spcBef>
                <a:spcPts val="0"/>
              </a:spcBef>
              <a:spcAft>
                <a:spcPts val="0"/>
              </a:spcAft>
              <a:buSzPts val="2100"/>
              <a:buChar char="●"/>
            </a:pPr>
            <a:r>
              <a:rPr lang="en" sz="2100"/>
              <a:t>I can do this for other types of file too, where a derivative is not needed - like PDFs</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Blac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